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2"/>
  </p:notesMasterIdLst>
  <p:sldIdLst>
    <p:sldId id="410" r:id="rId2"/>
    <p:sldId id="411" r:id="rId3"/>
    <p:sldId id="412" r:id="rId4"/>
    <p:sldId id="408" r:id="rId5"/>
    <p:sldId id="413" r:id="rId6"/>
    <p:sldId id="414" r:id="rId7"/>
    <p:sldId id="415" r:id="rId8"/>
    <p:sldId id="416" r:id="rId9"/>
    <p:sldId id="417" r:id="rId10"/>
    <p:sldId id="41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97" d="100"/>
          <a:sy n="97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5CDB5A-7629-4DF0-898B-20D73EEC5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1DD9-DE36-45A4-9D7B-FF75D334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5DD53-4966-448A-BCFA-CBF4F9B79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0DAC-FB41-4BE3-8117-CA664C616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CE1F-E06A-4858-AD3E-F72D3684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FF03A-C518-47CC-A138-979670EA8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C7060-9EC4-4CBA-8B25-AA2E1F018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67CE-32BE-40CC-A933-63DF5B155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13D88-1F11-4270-ACF6-D004DAD2F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E2789-BDEE-4BA2-A92B-534ADDE54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66BF-2589-4715-A201-7E5DF152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6C38DB-D66E-4D1A-9696-A910C3C6C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95E644B-72D2-4D11-AF56-D19C6EDEB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7" r:id="rId9"/>
    <p:sldLayoutId id="2147483685" r:id="rId10"/>
    <p:sldLayoutId id="214748368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dobbs.com/18441472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6000" dirty="0" smtClean="0"/>
              <a:t>Project Management Process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sz="3600" b="1" dirty="0" smtClean="0"/>
              <a:t>Risk Management </a:t>
            </a:r>
          </a:p>
          <a:p>
            <a:pPr marR="0"/>
            <a:r>
              <a:rPr lang="en-US" dirty="0" smtClean="0"/>
              <a:t>From “Keep Your Projects On Track”</a:t>
            </a:r>
          </a:p>
          <a:p>
            <a:pPr marR="0"/>
            <a:r>
              <a:rPr lang="en-US" dirty="0" smtClean="0">
                <a:hlinkClick r:id="rId3"/>
              </a:rPr>
              <a:t>http://www.drdobbs.com/184414727</a:t>
            </a:r>
            <a:endParaRPr lang="en-US" dirty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2B470-BDBD-4CD7-82B4-4B8D5AD1BB9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Effective!</a:t>
            </a:r>
          </a:p>
          <a:p>
            <a:pPr lvl="1"/>
            <a:r>
              <a:rPr lang="en-US" dirty="0" smtClean="0"/>
              <a:t>90 to 120 minutes for projects that are 12 to 60 person-months </a:t>
            </a:r>
          </a:p>
          <a:p>
            <a:pPr lvl="1"/>
            <a:r>
              <a:rPr lang="en-US" dirty="0" smtClean="0"/>
              <a:t>Control the length of the session by controlling the scope you choose, </a:t>
            </a:r>
          </a:p>
          <a:p>
            <a:pPr lvl="1"/>
            <a:r>
              <a:rPr lang="en-US" dirty="0" smtClean="0"/>
              <a:t>most sessions usually take less than two hours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performed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dirty="0" smtClean="0"/>
              <a:t>at the start of a project,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dirty="0" smtClean="0"/>
              <a:t>at the beginning of major project phases (such as requirements, design, coding and deployment), and 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dirty="0" smtClean="0"/>
              <a:t>when there are significant changes (for example, feature changes, target platform changes and technology changes).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89437"/>
          </a:xfrm>
        </p:spPr>
        <p:txBody>
          <a:bodyPr/>
          <a:lstStyle/>
          <a:p>
            <a:r>
              <a:rPr lang="en-US" dirty="0" smtClean="0"/>
              <a:t>Four steps to risk management are 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i="1" dirty="0" smtClean="0"/>
              <a:t>risk identification, 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i="1" dirty="0" smtClean="0"/>
              <a:t>risk analysis, 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i="1" dirty="0" smtClean="0"/>
              <a:t>risk management planning </a:t>
            </a:r>
            <a:r>
              <a:rPr lang="en-US" dirty="0" smtClean="0"/>
              <a:t>and</a:t>
            </a:r>
            <a:r>
              <a:rPr lang="en-US" i="1" dirty="0" smtClean="0"/>
              <a:t> 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i="1" dirty="0" smtClean="0"/>
              <a:t>risk review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the brainstorming session, consider :</a:t>
            </a:r>
          </a:p>
          <a:p>
            <a:pPr lvl="1"/>
            <a:r>
              <a:rPr lang="en-US" dirty="0" smtClean="0"/>
              <a:t>Weak areas, such as unknown technology.</a:t>
            </a:r>
          </a:p>
          <a:p>
            <a:pPr lvl="1"/>
            <a:r>
              <a:rPr lang="en-US" dirty="0" smtClean="0"/>
              <a:t>Aspects that are critical to project success, such as the timely delivery of a vendor's database software, creation of translators or a user interface that meets the customer's needs.</a:t>
            </a:r>
          </a:p>
          <a:p>
            <a:pPr lvl="1"/>
            <a:r>
              <a:rPr lang="en-US" dirty="0" smtClean="0"/>
              <a:t>Problems that have plagued past projects, such as loss of key staff, missed deadlines or error-prone software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Collect up the stakeholder! Who?</a:t>
            </a:r>
          </a:p>
          <a:p>
            <a:pPr marL="514350" indent="-514350"/>
            <a:r>
              <a:rPr lang="en-US" dirty="0" smtClean="0"/>
              <a:t>Hold a brainstorming session, consider :</a:t>
            </a:r>
          </a:p>
          <a:p>
            <a:pPr lvl="1"/>
            <a:r>
              <a:rPr lang="en-US" b="1" dirty="0" smtClean="0"/>
              <a:t>Weak areas</a:t>
            </a:r>
            <a:r>
              <a:rPr lang="en-US" dirty="0" smtClean="0"/>
              <a:t>, such as unknown technology.</a:t>
            </a:r>
          </a:p>
          <a:p>
            <a:pPr lvl="1"/>
            <a:r>
              <a:rPr lang="en-US" b="1" dirty="0" smtClean="0"/>
              <a:t>Aspects that are critical to project success</a:t>
            </a:r>
            <a:r>
              <a:rPr lang="en-US" dirty="0" smtClean="0"/>
              <a:t>, such as the timely delivery of a vendor's database software, creation of translators or a user interface that meets the customer's needs.</a:t>
            </a:r>
          </a:p>
          <a:p>
            <a:pPr lvl="1"/>
            <a:r>
              <a:rPr lang="en-US" b="1" dirty="0" smtClean="0"/>
              <a:t>Problems that have plagued past projects</a:t>
            </a:r>
            <a:r>
              <a:rPr lang="en-US" dirty="0" smtClean="0"/>
              <a:t>, such as loss of key staff, missed deadlines or error-prone software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Risk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Make each risk item more specific. Risks like "Lack of management buy-in" and "People might leave" are too vague. </a:t>
            </a:r>
          </a:p>
          <a:p>
            <a:pPr marL="514350" indent="-514350"/>
            <a:r>
              <a:rPr lang="en-US" dirty="0" smtClean="0"/>
              <a:t>Split the risk into smaller, specific risks, such as </a:t>
            </a:r>
          </a:p>
          <a:p>
            <a:pPr marL="881063" lvl="1" indent="-514350"/>
            <a:r>
              <a:rPr lang="en-US" dirty="0" smtClean="0"/>
              <a:t>"Manager Jane could decide the project isn't beneficial," </a:t>
            </a:r>
          </a:p>
          <a:p>
            <a:pPr marL="881063" lvl="1" indent="-514350"/>
            <a:r>
              <a:rPr lang="en-US" dirty="0" smtClean="0"/>
              <a:t>"The database expert might leave," and </a:t>
            </a:r>
          </a:p>
          <a:p>
            <a:pPr marL="881063" lvl="1" indent="-514350"/>
            <a:r>
              <a:rPr lang="en-US" dirty="0" smtClean="0"/>
              <a:t>"The webmaster may be pulled off the project.“</a:t>
            </a:r>
          </a:p>
          <a:p>
            <a:pPr marL="514350" indent="-514350"/>
            <a:r>
              <a:rPr lang="en-US" dirty="0" smtClean="0"/>
              <a:t>Set priorities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/>
              <a:t>2) Risk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905000"/>
          <a:ext cx="8686799" cy="44506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048217"/>
                <a:gridCol w="1433743"/>
                <a:gridCol w="1771096"/>
                <a:gridCol w="1433743"/>
              </a:tblGrid>
              <a:tr h="1050053">
                <a:tc>
                  <a:txBody>
                    <a:bodyPr/>
                    <a:lstStyle/>
                    <a:p>
                      <a:r>
                        <a:rPr lang="en-US" sz="1800" b="1" dirty="0"/>
                        <a:t>Risk Items (</a:t>
                      </a:r>
                      <a:r>
                        <a:rPr lang="en-US" sz="1800" b="1" dirty="0" smtClean="0"/>
                        <a:t>Potential </a:t>
                      </a:r>
                      <a:r>
                        <a:rPr lang="en-US" sz="1800" b="1" dirty="0"/>
                        <a:t>Future Problems Derived from Brainstorming)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Likelihood of Risk Item Occurring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Impact to Project if Risk Item Does Occur</a:t>
                      </a:r>
                      <a:endParaRPr lang="en-US" sz="1800" b="1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Priority (Likelihood </a:t>
                      </a:r>
                      <a:r>
                        <a:rPr lang="en-US" sz="1800" b="1" dirty="0" smtClean="0"/>
                        <a:t>* Impact</a:t>
                      </a:r>
                      <a:r>
                        <a:rPr lang="en-US" sz="1800" b="1" dirty="0"/>
                        <a:t>)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L="44659" marR="44659" marT="22330" marB="22330"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sz="1800"/>
                        <a:t>New operating system may be unstable.</a:t>
                      </a:r>
                      <a:endParaRPr lang="en-US" sz="18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100</a:t>
                      </a:r>
                      <a:endParaRPr lang="en-US" sz="2000">
                        <a:latin typeface="+mj-lt"/>
                      </a:endParaRPr>
                    </a:p>
                  </a:txBody>
                  <a:tcPr marL="44659" marR="44659" marT="22330" marB="22330"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sz="1800"/>
                        <a:t>Communication problems over system issues.</a:t>
                      </a:r>
                      <a:endParaRPr lang="en-US" sz="18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8</a:t>
                      </a:r>
                      <a:endParaRPr lang="en-US" sz="20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72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44659" marR="44659" marT="22330" marB="22330"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sz="1800"/>
                        <a:t>We may not have the right requirements</a:t>
                      </a:r>
                      <a:endParaRPr lang="en-US" sz="18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9</a:t>
                      </a:r>
                      <a:endParaRPr lang="en-US" sz="20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54</a:t>
                      </a:r>
                      <a:endParaRPr lang="en-US" sz="2000">
                        <a:latin typeface="+mj-lt"/>
                      </a:endParaRPr>
                    </a:p>
                  </a:txBody>
                  <a:tcPr marL="44659" marR="44659" marT="22330" marB="22330"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sz="1800"/>
                        <a:t>Requirements may change late in the cycle.</a:t>
                      </a:r>
                      <a:endParaRPr lang="en-US" sz="18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7</a:t>
                      </a:r>
                      <a:endParaRPr lang="en-US" sz="20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49</a:t>
                      </a:r>
                      <a:endParaRPr lang="en-US" sz="2000">
                        <a:latin typeface="+mj-lt"/>
                      </a:endParaRPr>
                    </a:p>
                  </a:txBody>
                  <a:tcPr marL="44659" marR="44659" marT="22330" marB="22330"/>
                </a:tc>
              </a:tr>
              <a:tr h="477296">
                <a:tc>
                  <a:txBody>
                    <a:bodyPr/>
                    <a:lstStyle/>
                    <a:p>
                      <a:r>
                        <a:rPr lang="en-US" sz="1800"/>
                        <a:t>Database software may arrive late.</a:t>
                      </a:r>
                      <a:endParaRPr lang="en-US" sz="18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4</a:t>
                      </a:r>
                      <a:endParaRPr lang="en-US" sz="20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32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44659" marR="44659" marT="22330" marB="22330"/>
                </a:tc>
              </a:tr>
              <a:tr h="334107">
                <a:tc>
                  <a:txBody>
                    <a:bodyPr/>
                    <a:lstStyle/>
                    <a:p>
                      <a:r>
                        <a:rPr lang="en-US" sz="1800"/>
                        <a:t>Key people might leave.</a:t>
                      </a:r>
                      <a:endParaRPr lang="en-US" sz="18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</a:t>
                      </a:r>
                      <a:endParaRPr lang="en-US" sz="20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10</a:t>
                      </a:r>
                      <a:endParaRPr lang="en-US" sz="2000">
                        <a:latin typeface="+mj-lt"/>
                      </a:endParaRPr>
                    </a:p>
                  </a:txBody>
                  <a:tcPr marL="44659" marR="44659" marT="22330" marB="2233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44659" marR="44659" marT="22330" marB="22330"/>
                </a:tc>
              </a:tr>
            </a:tbl>
          </a:graphicData>
        </a:graphic>
      </p:graphicFrame>
      <p:sp>
        <p:nvSpPr>
          <p:cNvPr id="14950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The Priority Scheme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/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</a:b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Risk Management Planning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057400"/>
          <a:ext cx="8610600" cy="416448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09800"/>
                <a:gridCol w="1371600"/>
                <a:gridCol w="1600200"/>
                <a:gridCol w="1371600"/>
                <a:gridCol w="1219200"/>
                <a:gridCol w="838200"/>
              </a:tblGrid>
              <a:tr h="1072499">
                <a:tc>
                  <a:txBody>
                    <a:bodyPr/>
                    <a:lstStyle/>
                    <a:p>
                      <a:r>
                        <a:rPr lang="en-US" sz="1600" b="1" dirty="0"/>
                        <a:t>Risk Items (</a:t>
                      </a:r>
                      <a:r>
                        <a:rPr lang="en-US" sz="1600" b="1" dirty="0" smtClean="0"/>
                        <a:t>Potential </a:t>
                      </a:r>
                      <a:r>
                        <a:rPr lang="en-US" sz="1600" b="1" dirty="0"/>
                        <a:t>Future Problems Derived from Brainstorming)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Actions to Reduce Likelihood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Actions to Reduce Impact if Risk Does Occur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Who Should Work on Actions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When Should Actions Be Complete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Status of Actions</a:t>
                      </a:r>
                    </a:p>
                  </a:txBody>
                  <a:tcPr marL="18642" marR="18642" marT="9321" marB="9321"/>
                </a:tc>
              </a:tr>
              <a:tr h="683889">
                <a:tc>
                  <a:txBody>
                    <a:bodyPr/>
                    <a:lstStyle/>
                    <a:p>
                      <a:r>
                        <a:rPr lang="en-US" sz="1600"/>
                        <a:t>New operating system may not be stable.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Test OS more.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Identify second OS.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Joe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3/3/01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 </a:t>
                      </a:r>
                    </a:p>
                  </a:txBody>
                  <a:tcPr marL="18642" marR="18642" marT="9321" marB="9321"/>
                </a:tc>
              </a:tr>
              <a:tr h="1598691">
                <a:tc>
                  <a:txBody>
                    <a:bodyPr/>
                    <a:lstStyle/>
                    <a:p>
                      <a:r>
                        <a:rPr lang="en-US" sz="1600"/>
                        <a:t>Communica-tion problems over system issues.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Develop system interface document for critical interfaces.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Add replan milestone to realign the team's schedule with other areas.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Cathy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5/6/01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 </a:t>
                      </a:r>
                    </a:p>
                  </a:txBody>
                  <a:tcPr marL="18642" marR="18642" marT="9321" marB="9321"/>
                </a:tc>
              </a:tr>
              <a:tr h="809402">
                <a:tc>
                  <a:txBody>
                    <a:bodyPr/>
                    <a:lstStyle/>
                    <a:p>
                      <a:r>
                        <a:rPr lang="en-US" sz="1600"/>
                        <a:t>We may not have the right requirements.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Build prototype of UI.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Limit Initial product distribution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Lois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4/6/01</a:t>
                      </a:r>
                    </a:p>
                  </a:txBody>
                  <a:tcPr marL="18642" marR="18642" marT="9321" marB="93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 </a:t>
                      </a:r>
                    </a:p>
                  </a:txBody>
                  <a:tcPr marL="18642" marR="18642" marT="9321" marB="9321"/>
                </a:tc>
              </a:tr>
            </a:tbl>
          </a:graphicData>
        </a:graphic>
      </p:graphicFrame>
      <p:sp>
        <p:nvSpPr>
          <p:cNvPr id="16384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4) Risk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your risks periodically, </a:t>
            </a:r>
          </a:p>
          <a:p>
            <a:r>
              <a:rPr lang="en-US" dirty="0" smtClean="0"/>
              <a:t>check how well mitigation is progressing. </a:t>
            </a:r>
          </a:p>
          <a:p>
            <a:r>
              <a:rPr lang="en-US" dirty="0" smtClean="0"/>
              <a:t>change risk priorities, as required</a:t>
            </a:r>
          </a:p>
          <a:p>
            <a:r>
              <a:rPr lang="en-US" dirty="0" smtClean="0"/>
              <a:t>Identify new risks. </a:t>
            </a:r>
          </a:p>
          <a:p>
            <a:r>
              <a:rPr lang="en-US" dirty="0" smtClean="0"/>
              <a:t>rerun the complete risk process if the project has experienced significant changes. </a:t>
            </a:r>
          </a:p>
          <a:p>
            <a:r>
              <a:rPr lang="en-US" dirty="0" smtClean="0"/>
              <a:t>incorporate risk review into other regularly scheduled project reviews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ftEng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SoftEngTheme</Template>
  <TotalTime>1096</TotalTime>
  <Words>613</Words>
  <Application>Microsoft Office PowerPoint</Application>
  <PresentationFormat>On-screen Show (4:3)</PresentationFormat>
  <Paragraphs>130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SoftEngTheme</vt:lpstr>
      <vt:lpstr>Project Management Process</vt:lpstr>
      <vt:lpstr>Risk Management</vt:lpstr>
      <vt:lpstr>Risk Management</vt:lpstr>
      <vt:lpstr>1) Risk Identification</vt:lpstr>
      <vt:lpstr>1) Risk Identification</vt:lpstr>
      <vt:lpstr>2) Risk Analysis</vt:lpstr>
      <vt:lpstr>2) Risk Analysis</vt:lpstr>
      <vt:lpstr>3) Risk Management Planning</vt:lpstr>
      <vt:lpstr>4) Risk Review</vt:lpstr>
      <vt:lpstr>Risk Management</vt:lpstr>
    </vt:vector>
  </TitlesOfParts>
  <Company>CSE,IIT 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- Monitoring and Control</dc:title>
  <dc:creator>Andrew Rau-Chaplin</dc:creator>
  <cp:lastModifiedBy>Max</cp:lastModifiedBy>
  <cp:revision>44</cp:revision>
  <dcterms:created xsi:type="dcterms:W3CDTF">2002-04-02T09:46:24Z</dcterms:created>
  <dcterms:modified xsi:type="dcterms:W3CDTF">2013-01-19T12:34:58Z</dcterms:modified>
</cp:coreProperties>
</file>